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31"/>
  </p:handoutMasterIdLst>
  <p:sldIdLst>
    <p:sldId id="256" r:id="rId2"/>
    <p:sldId id="297" r:id="rId3"/>
    <p:sldId id="345" r:id="rId4"/>
    <p:sldId id="337" r:id="rId5"/>
    <p:sldId id="363" r:id="rId6"/>
    <p:sldId id="319" r:id="rId7"/>
    <p:sldId id="326" r:id="rId8"/>
    <p:sldId id="327" r:id="rId9"/>
    <p:sldId id="339" r:id="rId10"/>
    <p:sldId id="357" r:id="rId11"/>
    <p:sldId id="358" r:id="rId12"/>
    <p:sldId id="340" r:id="rId13"/>
    <p:sldId id="341" r:id="rId14"/>
    <p:sldId id="342" r:id="rId15"/>
    <p:sldId id="356" r:id="rId16"/>
    <p:sldId id="343" r:id="rId17"/>
    <p:sldId id="344" r:id="rId18"/>
    <p:sldId id="361" r:id="rId19"/>
    <p:sldId id="360" r:id="rId20"/>
    <p:sldId id="346" r:id="rId21"/>
    <p:sldId id="347" r:id="rId22"/>
    <p:sldId id="350" r:id="rId23"/>
    <p:sldId id="348" r:id="rId24"/>
    <p:sldId id="349" r:id="rId25"/>
    <p:sldId id="362" r:id="rId26"/>
    <p:sldId id="355" r:id="rId27"/>
    <p:sldId id="352" r:id="rId28"/>
    <p:sldId id="353" r:id="rId29"/>
    <p:sldId id="354" r:id="rId30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5pPr>
    <a:lvl6pPr marL="22860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6pPr>
    <a:lvl7pPr marL="27432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7pPr>
    <a:lvl8pPr marL="32004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8pPr>
    <a:lvl9pPr marL="36576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FF3399"/>
    <a:srgbClr val="83C2C1"/>
    <a:srgbClr val="72CDF2"/>
    <a:srgbClr val="FF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89" autoAdjust="0"/>
    <p:restoredTop sz="94737" autoAdjust="0"/>
  </p:normalViewPr>
  <p:slideViewPr>
    <p:cSldViewPr snapToGrid="0">
      <p:cViewPr varScale="1">
        <p:scale>
          <a:sx n="109" d="100"/>
          <a:sy n="109" d="100"/>
        </p:scale>
        <p:origin x="150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DBCC1792-5711-4ADA-8F1B-456B40E705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4D82A2EC-CC4D-4DF3-9D5C-2F3A5F7CD21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5858C0FD-0F3B-41FF-91AF-AFF764F776A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7E4282FB-3A77-439F-ACA1-7E1F01DCCAC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60C2FDDB-F330-41EF-8867-3329253683D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>
            <a:extLst>
              <a:ext uri="{FF2B5EF4-FFF2-40B4-BE49-F238E27FC236}">
                <a16:creationId xmlns:a16="http://schemas.microsoft.com/office/drawing/2014/main" id="{2BFA1492-8268-4FBD-AC87-54EB2D8D7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 sz="2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4DFEF0E2-34AC-4B3F-8CBA-B03290DF562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 sz="2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ADA613A4-9F2D-4741-A9BD-E77E6F538B9B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 sz="18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140CEEB-FFB0-42B8-9794-327BBF92AC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E02D9A1C-F4C6-4DA8-A06D-C37D7DE420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E3649229-50CF-49A9-8DD1-738F9A3EBE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BD061E28-3F03-48A6-B404-25820C96DE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8467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7B59A9-8D21-4818-9895-01784B77D9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D3108C-568E-4128-9E24-3DB6406539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63D2AA-52CB-473F-8965-0F069E1AF1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0DB7-7B4E-441F-92BF-665D50DE6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92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C1F4EC-8B1F-4DC0-9A11-9424E89C56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D8BE78-089D-49BF-BAE9-0B21A57567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B8F84B-1BCB-41A4-B4BA-48B21E35A3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4BBCDF-F981-4CA5-B138-D68D59EDDE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860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4D2308-ACE2-4009-AA19-309B9F3EA1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C74099-D222-4C8A-9B95-58685F8C5B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73A236-5206-4FF0-8B20-9094E65CA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F1E648-44A7-4C35-8C8B-E647A5AE48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55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73D21B-B147-47D8-964D-B116539F4B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56470D-35E2-4A6C-9515-5272E8A30F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1D9799-C325-46F6-AF1C-59B566A04C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2B89E6-BDFC-47CC-B5A5-342ADCF956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840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CC1BFB-B3F1-4A19-9218-4E61A32AC3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5FC413-207B-4EEB-A007-B8D254B6E7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D01AD1-A3D5-438B-A39F-FF35FD7263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FEFD7A-3125-4A08-8659-FC8B9CEA0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155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12F25C-1ACF-45FA-BB5F-DCECAA160E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C130483-F8A9-45C7-B477-6F61A499ED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71FE995-1371-471C-8806-C12E3982AF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BA75E5-450E-483D-A5D3-E5D651969C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770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1E7BA4F-347F-4C4D-AF74-66A6B5F9D3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9CAFDDE-8B06-4C9A-9843-5922C026D2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82D6FA1-45CB-46ED-85F3-686135C4E8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96ED81-8742-428C-A3B2-72F285D875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69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B84F196-0363-48B1-94AA-C176F10D8D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C7E495D-1F68-475C-B8CB-5A10264CDB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1A067FB-6594-4538-BF9E-4E9EC200C2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7AD98B-1743-4FE8-BCC1-A9C57B3775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80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4DF932-9226-4893-B669-B4BA1CC3CD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E48E2B-7D99-418B-B4BB-82D35568EB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CCC366-C828-4F14-93F6-9A5DB0F6E9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E81AD8-2D36-435C-A231-816D972E9A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08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50DC91-CB70-4D9C-AAD7-ECB6A30F0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5C3E0E-4D7D-4DBA-B801-A045E35CD7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3BD2C3-18F4-43EC-91CA-726F65FCE0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FA5987-6B4C-4765-AB8F-88B3ECCCD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695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32C7E14-DAB9-4FDE-93FC-13C3FF0F57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48260A9-4BC3-4A18-AE07-E17291E498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D7B339A0-7908-4EAA-99FF-FB00A53736D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3B7F0B90-FCE6-40FA-A7D1-AEA3E210493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6E909C1A-40AF-4CF4-B349-569AE9DA0B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C4933D8F-E2D2-4515-9243-F9CCAB804B9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AC2502C9-A925-43C6-80E3-200B78352CD4}"/>
              </a:ext>
            </a:extLst>
          </p:cNvPr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032" name="AutoShape 8">
              <a:extLst>
                <a:ext uri="{FF2B5EF4-FFF2-40B4-BE49-F238E27FC236}">
                  <a16:creationId xmlns:a16="http://schemas.microsoft.com/office/drawing/2014/main" id="{18F2CB7F-CE65-43A2-921F-CF45E5876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1pPr>
              <a:lvl2pPr marL="742950" indent="-28575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2pPr>
              <a:lvl3pPr marL="11430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3pPr>
              <a:lvl4pPr marL="16002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4pPr>
              <a:lvl5pPr marL="20574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9pPr>
            </a:lstStyle>
            <a:p>
              <a:pPr eaLnBrk="1" hangingPunct="1"/>
              <a:endPara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3" name="Line 9">
              <a:extLst>
                <a:ext uri="{FF2B5EF4-FFF2-40B4-BE49-F238E27FC236}">
                  <a16:creationId xmlns:a16="http://schemas.microsoft.com/office/drawing/2014/main" id="{BAEE4ACF-5088-4CB8-A752-2FA38E73E2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12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11.png"/><Relationship Id="rId9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8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8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2B94119-0C93-4B09-B35B-A198940200D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MAT 3749</a:t>
            </a:r>
            <a:br>
              <a:rPr lang="en-US" altLang="en-US"/>
            </a:br>
            <a:r>
              <a:rPr lang="en-US" altLang="en-US">
                <a:solidFill>
                  <a:srgbClr val="83C2C1"/>
                </a:solidFill>
              </a:rPr>
              <a:t>Introduction to Analysis</a:t>
            </a:r>
            <a:endParaRPr lang="en-US" altLang="en-US" i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B2C38F-3687-42E6-82CD-043F09C78AC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Section 2.2 Part I</a:t>
            </a:r>
          </a:p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Continuity</a:t>
            </a:r>
            <a:endParaRPr lang="en-US" altLang="en-US" sz="3200">
              <a:solidFill>
                <a:srgbClr val="FF6600"/>
              </a:solidFill>
            </a:endParaRP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42B8802-952A-4C46-B310-E96F632F9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8" y="6084888"/>
            <a:ext cx="6559550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r>
              <a:rPr lang="en-US" altLang="en-US" b="0"/>
              <a:t>http://myhome.spu.edu/lauw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DB2CC3A-6289-47E9-B7A0-518407FB5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5657CA56-D563-44AD-A0C4-D3DD3D3AD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12334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Use the </a:t>
            </a:r>
            <a:r>
              <a:rPr lang="en-US" altLang="en-US">
                <a:latin typeface="MaplePi" panose="02000500070000020004" pitchFamily="2" charset="0"/>
              </a:rPr>
              <a:t>e</a:t>
            </a:r>
            <a:r>
              <a:rPr lang="en-US" altLang="en-US"/>
              <a:t>-</a:t>
            </a:r>
            <a:r>
              <a:rPr lang="en-US" altLang="en-US">
                <a:latin typeface="MaplePi" panose="02000500070000020004" pitchFamily="2" charset="0"/>
              </a:rPr>
              <a:t>d</a:t>
            </a:r>
            <a:r>
              <a:rPr lang="en-US" altLang="en-US"/>
              <a:t> definition to prove that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is continuous on            .  </a:t>
            </a:r>
          </a:p>
        </p:txBody>
      </p:sp>
      <p:graphicFrame>
        <p:nvGraphicFramePr>
          <p:cNvPr id="11268" name="Object 4">
            <a:extLst>
              <a:ext uri="{FF2B5EF4-FFF2-40B4-BE49-F238E27FC236}">
                <a16:creationId xmlns:a16="http://schemas.microsoft.com/office/drawing/2014/main" id="{1E57D8A2-DBDD-41AE-838F-EC1158E9A7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78638" y="1687513"/>
          <a:ext cx="152717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" imgW="622030" imgH="393529" progId="Equation.DSMT4">
                  <p:embed/>
                </p:oleObj>
              </mc:Choice>
              <mc:Fallback>
                <p:oleObj name="Equation" r:id="rId3" imgW="622030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8638" y="1687513"/>
                        <a:ext cx="1527175" cy="966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">
            <a:extLst>
              <a:ext uri="{FF2B5EF4-FFF2-40B4-BE49-F238E27FC236}">
                <a16:creationId xmlns:a16="http://schemas.microsoft.com/office/drawing/2014/main" id="{77DBFE4F-B3AF-4902-893E-CB5C4A7851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92550" y="2468563"/>
          <a:ext cx="996950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5" imgW="406048" imgH="253780" progId="Equation.DSMT4">
                  <p:embed/>
                </p:oleObj>
              </mc:Choice>
              <mc:Fallback>
                <p:oleObj name="Equation" r:id="rId5" imgW="406048" imgH="2537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2468563"/>
                        <a:ext cx="996950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8DEDD06D-5FAB-49F7-8BB8-AC27F824A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2B73CF0-705B-453B-AB3C-235FC1233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12334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Use the </a:t>
            </a:r>
            <a:r>
              <a:rPr lang="en-US" altLang="en-US">
                <a:latin typeface="MaplePi" panose="02000500070000020004" pitchFamily="2" charset="0"/>
              </a:rPr>
              <a:t>e</a:t>
            </a:r>
            <a:r>
              <a:rPr lang="en-US" altLang="en-US"/>
              <a:t>-</a:t>
            </a:r>
            <a:r>
              <a:rPr lang="en-US" altLang="en-US">
                <a:latin typeface="MaplePi" panose="02000500070000020004" pitchFamily="2" charset="0"/>
              </a:rPr>
              <a:t>d</a:t>
            </a:r>
            <a:r>
              <a:rPr lang="en-US" altLang="en-US"/>
              <a:t> definition to prove that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is continuous on            .  </a:t>
            </a:r>
          </a:p>
        </p:txBody>
      </p:sp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514E6F26-53DE-4328-8162-883388CB1B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78638" y="1687513"/>
          <a:ext cx="152717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3" imgW="622030" imgH="393529" progId="Equation.DSMT4">
                  <p:embed/>
                </p:oleObj>
              </mc:Choice>
              <mc:Fallback>
                <p:oleObj name="Equation" r:id="rId3" imgW="622030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8638" y="1687513"/>
                        <a:ext cx="1527175" cy="966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1">
            <a:extLst>
              <a:ext uri="{FF2B5EF4-FFF2-40B4-BE49-F238E27FC236}">
                <a16:creationId xmlns:a16="http://schemas.microsoft.com/office/drawing/2014/main" id="{0805A20E-DC63-452B-A944-5BF195FDA8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92550" y="2468563"/>
          <a:ext cx="996950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5" imgW="406048" imgH="253780" progId="Equation.DSMT4">
                  <p:embed/>
                </p:oleObj>
              </mc:Choice>
              <mc:Fallback>
                <p:oleObj name="Equation" r:id="rId5" imgW="406048" imgH="2537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2468563"/>
                        <a:ext cx="996950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5ADD7D-4FB3-4DC0-B7D7-EF8C6308979C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228975"/>
          <a:ext cx="7877175" cy="2933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337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667C1597-462C-4731-AE85-EE7859B77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if …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21709E78-0601-4A3A-90A7-D347CED0A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the interval is not open, the definition above breaks down at the end points.</a:t>
            </a:r>
          </a:p>
          <a:p>
            <a:pPr eaLnBrk="1" hangingPunct="1"/>
            <a:r>
              <a:rPr lang="en-US" altLang="en-US"/>
              <a:t>A different (modified) definition is required.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0F1D4E9A-A982-4EF6-AD9A-AFBB9496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Continuous from the Left</a:t>
            </a:r>
          </a:p>
        </p:txBody>
      </p:sp>
      <p:pic>
        <p:nvPicPr>
          <p:cNvPr id="14339" name="Picture 4">
            <a:extLst>
              <a:ext uri="{FF2B5EF4-FFF2-40B4-BE49-F238E27FC236}">
                <a16:creationId xmlns:a16="http://schemas.microsoft.com/office/drawing/2014/main" id="{69E4A295-2C65-4422-9425-B0199D65C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2266950"/>
            <a:ext cx="78771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062C60A-AF34-40A4-AFA0-B4E21500D8CD}"/>
              </a:ext>
            </a:extLst>
          </p:cNvPr>
          <p:cNvSpPr/>
          <p:nvPr/>
        </p:nvSpPr>
        <p:spPr bwMode="auto">
          <a:xfrm>
            <a:off x="3358662" y="2266950"/>
            <a:ext cx="553915" cy="34436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300" b="1" i="0" u="none" strike="noStrike" cap="none" normalizeH="0" baseline="0">
              <a:ln>
                <a:noFill/>
              </a:ln>
              <a:solidFill>
                <a:srgbClr val="FF6600"/>
              </a:solidFill>
              <a:effectLst/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588A32A5-7022-4B22-A689-288B31BF3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Continuous on an Interval</a:t>
            </a:r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6B71D-DF67-4D69-BAE6-771303ECE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A function  is continuous on an interval if it is continuous at every number of the interval.  (</a:t>
            </a:r>
            <a:r>
              <a:rPr lang="en-US" dirty="0">
                <a:solidFill>
                  <a:srgbClr val="0070C0"/>
                </a:solidFill>
              </a:rPr>
              <a:t>We understand continuous at the end points to mean continuous from the left/right.</a:t>
            </a:r>
            <a:r>
              <a:rPr lang="en-US" dirty="0"/>
              <a:t>)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565D734-B5C5-4762-B9DB-0B24C4AE58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Common Continuous Functions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CA6340F-EDEE-405A-8CD3-1496FBEE8C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Polynomials</a:t>
            </a:r>
          </a:p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Power functions</a:t>
            </a:r>
            <a:endParaRPr lang="en-US" altLang="en-US"/>
          </a:p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Rational Functions</a:t>
            </a:r>
          </a:p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Root Functions</a:t>
            </a:r>
          </a:p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Tri. Functions</a:t>
            </a:r>
          </a:p>
          <a:p>
            <a:pPr eaLnBrk="1" hangingPunct="1"/>
            <a:endParaRPr lang="en-US" altLang="en-US">
              <a:solidFill>
                <a:srgbClr val="0066CC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mic Sans MS" panose="030F0702030302020204" pitchFamily="66" charset="0"/>
              </a:rPr>
              <a:t>Continuous at every no. in their domains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25F4938-4B3F-4479-B518-622B5144CC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Combinations of Continuous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11" name="Rectangle 3">
                <a:extLst>
                  <a:ext uri="{FF2B5EF4-FFF2-40B4-BE49-F238E27FC236}">
                    <a16:creationId xmlns:a16="http://schemas.microsoft.com/office/drawing/2014/main" id="{D37F1EBC-1322-413B-870F-91DD5FD8F08B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 eaLnBrk="1" hangingPunct="1">
                  <a:buFont typeface="Wingdings" panose="05000000000000000000" pitchFamily="2" charset="2"/>
                  <a:buNone/>
                </a:pPr>
                <a:r>
                  <a:rPr lang="en-US" altLang="en-US" dirty="0"/>
                  <a:t>If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dirty="0"/>
                  <a:t> and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altLang="en-US" dirty="0"/>
                  <a:t> is continuous 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en-US" dirty="0"/>
                  <a:t>, then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altLang="en-US" dirty="0">
                    <a:solidFill>
                      <a:srgbClr val="0066CC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altLang="en-US" dirty="0">
                    <a:solidFill>
                      <a:srgbClr val="0066CC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𝑓𝑔</m:t>
                    </m:r>
                  </m:oMath>
                </a14:m>
                <a:r>
                  <a:rPr lang="en-US" altLang="en-US" dirty="0">
                    <a:solidFill>
                      <a:srgbClr val="0066CC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altLang="en-US" dirty="0">
                    <a:solidFill>
                      <a:srgbClr val="0066CC"/>
                    </a:solidFill>
                  </a:rPr>
                  <a:t>*,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𝑐𝑓</m:t>
                    </m:r>
                  </m:oMath>
                </a14:m>
                <a:r>
                  <a:rPr lang="en-US" altLang="en-US" dirty="0"/>
                  <a:t> are also continuous 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en-US" dirty="0">
                    <a:solidFill>
                      <a:srgbClr val="0066CC"/>
                    </a:solidFill>
                  </a:rPr>
                  <a:t>.</a:t>
                </a: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endParaRPr lang="en-US" altLang="en-US" dirty="0">
                  <a:solidFill>
                    <a:srgbClr val="0066CC"/>
                  </a:solidFill>
                </a:endParaRP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endParaRPr lang="en-US" altLang="en-US" dirty="0">
                  <a:solidFill>
                    <a:srgbClr val="0066CC"/>
                  </a:solidFill>
                </a:endParaRP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endParaRPr lang="en-US" altLang="en-US" sz="2400" dirty="0">
                  <a:solidFill>
                    <a:srgbClr val="0066CC"/>
                  </a:solidFill>
                </a:endParaRP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endParaRPr lang="en-US" altLang="en-US" sz="2400" dirty="0">
                  <a:solidFill>
                    <a:srgbClr val="0066CC"/>
                  </a:solidFill>
                </a:endParaRP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endParaRPr lang="en-US" altLang="en-US" sz="2400" i="1" dirty="0">
                  <a:solidFill>
                    <a:srgbClr val="0066CC"/>
                  </a:solidFill>
                  <a:latin typeface="Cambria Math" panose="02040503050406030204" pitchFamily="18" charset="0"/>
                </a:endParaRP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en-US" sz="2400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</a:rPr>
                        <m:t>(∗</m:t>
                      </m:r>
                      <m:r>
                        <a:rPr lang="en-US" altLang="en-US" sz="2400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altLang="en-US" sz="2400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en-US" sz="2400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altLang="en-US" sz="2400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</a:rPr>
                        <m:t>)≠0)</m:t>
                      </m:r>
                    </m:oMath>
                  </m:oMathPara>
                </a14:m>
                <a:endParaRPr lang="en-US" altLang="en-US" sz="2400" dirty="0">
                  <a:solidFill>
                    <a:srgbClr val="0066CC"/>
                  </a:solidFill>
                </a:endParaRP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endParaRPr lang="en-US" altLang="en-US" sz="2400" dirty="0">
                  <a:solidFill>
                    <a:srgbClr val="0066CC"/>
                  </a:solidFill>
                </a:endParaRPr>
              </a:p>
            </p:txBody>
          </p:sp>
        </mc:Choice>
        <mc:Fallback xmlns="">
          <p:sp>
            <p:nvSpPr>
              <p:cNvPr id="17411" name="Rectangle 3">
                <a:extLst>
                  <a:ext uri="{FF2B5EF4-FFF2-40B4-BE49-F238E27FC236}">
                    <a16:creationId xmlns:a16="http://schemas.microsoft.com/office/drawing/2014/main" id="{D37F1EBC-1322-413B-870F-91DD5FD8F0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3"/>
                <a:stretch>
                  <a:fillRect l="-1900" t="-1964" b="-9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412" name="Picture 3">
            <a:extLst>
              <a:ext uri="{FF2B5EF4-FFF2-40B4-BE49-F238E27FC236}">
                <a16:creationId xmlns:a16="http://schemas.microsoft.com/office/drawing/2014/main" id="{DF9944E9-287E-483C-8CA5-67E3A3216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188" y="3470275"/>
            <a:ext cx="2655887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413" name="Object 1">
            <a:extLst>
              <a:ext uri="{FF2B5EF4-FFF2-40B4-BE49-F238E27FC236}">
                <a16:creationId xmlns:a16="http://schemas.microsoft.com/office/drawing/2014/main" id="{40A08822-1A1E-43C4-8276-AA7B976662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5363" y="5638800"/>
          <a:ext cx="584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Equation" r:id="rId5" imgW="583947" imgH="203112" progId="Equation.DSMT4">
                  <p:embed/>
                </p:oleObj>
              </mc:Choice>
              <mc:Fallback>
                <p:oleObj name="Equation" r:id="rId5" imgW="583947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363" y="5638800"/>
                        <a:ext cx="584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2">
            <a:extLst>
              <a:ext uri="{FF2B5EF4-FFF2-40B4-BE49-F238E27FC236}">
                <a16:creationId xmlns:a16="http://schemas.microsoft.com/office/drawing/2014/main" id="{7AFC0C59-FA83-4D60-B278-0BE6316F10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6925" y="4465638"/>
          <a:ext cx="5715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5" name="Equation" r:id="rId7" imgW="571252" imgH="203112" progId="Equation.DSMT4">
                  <p:embed/>
                </p:oleObj>
              </mc:Choice>
              <mc:Fallback>
                <p:oleObj name="Equation" r:id="rId7" imgW="571252" imgH="20311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6925" y="4465638"/>
                        <a:ext cx="5715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3">
            <a:extLst>
              <a:ext uri="{FF2B5EF4-FFF2-40B4-BE49-F238E27FC236}">
                <a16:creationId xmlns:a16="http://schemas.microsoft.com/office/drawing/2014/main" id="{BC43CBE0-89A9-4F4F-9830-45C5B8EAD9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1925" y="3625850"/>
          <a:ext cx="1003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Equation" r:id="rId9" imgW="1002865" imgH="203112" progId="Equation.DSMT4">
                  <p:embed/>
                </p:oleObj>
              </mc:Choice>
              <mc:Fallback>
                <p:oleObj name="Equation" r:id="rId9" imgW="1002865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925" y="3625850"/>
                        <a:ext cx="1003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E24D218-BB3C-4ED9-A42B-D73FC2D301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Combinations of Continuous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435" name="Rectangle 3">
                <a:extLst>
                  <a:ext uri="{FF2B5EF4-FFF2-40B4-BE49-F238E27FC236}">
                    <a16:creationId xmlns:a16="http://schemas.microsoft.com/office/drawing/2014/main" id="{4903931C-E488-49F2-880E-782E6FE21CBE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 eaLnBrk="1" hangingPunct="1">
                  <a:buFont typeface="Wingdings" panose="05000000000000000000" pitchFamily="2" charset="2"/>
                  <a:buNone/>
                </a:pPr>
                <a:r>
                  <a:rPr lang="en-US" altLang="en-US" dirty="0"/>
                  <a:t>If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altLang="en-US" dirty="0"/>
                  <a:t> is continuous 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en-US" dirty="0"/>
                  <a:t>, and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dirty="0"/>
                  <a:t> is continuous 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dirty="0"/>
                  <a:t>, then the composite function     </a:t>
                </a:r>
              </a:p>
              <a:p>
                <a:pPr marL="0" indent="0" eaLnBrk="1" hangingPunct="1"/>
                <a:endParaRPr lang="en-US" altLang="en-US" dirty="0"/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r>
                  <a:rPr lang="en-US" altLang="en-US" dirty="0"/>
                  <a:t>is also continuous 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en-US" dirty="0">
                    <a:solidFill>
                      <a:srgbClr val="FF0000"/>
                    </a:solidFill>
                  </a:rPr>
                  <a:t>.</a:t>
                </a: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endParaRPr lang="en-US" altLang="en-US" dirty="0">
                  <a:solidFill>
                    <a:srgbClr val="FF0000"/>
                  </a:solidFill>
                </a:endParaRP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endParaRPr lang="en-US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435" name="Rectangle 3">
                <a:extLst>
                  <a:ext uri="{FF2B5EF4-FFF2-40B4-BE49-F238E27FC236}">
                    <a16:creationId xmlns:a16="http://schemas.microsoft.com/office/drawing/2014/main" id="{4903931C-E488-49F2-880E-782E6FE21C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3"/>
                <a:stretch>
                  <a:fillRect l="-1900" t="-1964" r="-2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436" name="Object 2">
            <a:extLst>
              <a:ext uri="{FF2B5EF4-FFF2-40B4-BE49-F238E27FC236}">
                <a16:creationId xmlns:a16="http://schemas.microsoft.com/office/drawing/2014/main" id="{DBD7728E-8239-4C47-B85C-CDF2D69E43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95750" y="3009900"/>
          <a:ext cx="10445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4" imgW="355292" imgH="203024" progId="Equation.DSMT4">
                  <p:embed/>
                </p:oleObj>
              </mc:Choice>
              <mc:Fallback>
                <p:oleObj name="Equation" r:id="rId4" imgW="355292" imgH="20302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3009900"/>
                        <a:ext cx="104457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E24D218-BB3C-4ED9-A42B-D73FC2D301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435" name="Rectangle 3">
                <a:extLst>
                  <a:ext uri="{FF2B5EF4-FFF2-40B4-BE49-F238E27FC236}">
                    <a16:creationId xmlns:a16="http://schemas.microsoft.com/office/drawing/2014/main" id="{4903931C-E488-49F2-880E-782E6FE21CBE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 eaLnBrk="1" hangingPunct="1">
                  <a:buFont typeface="Wingdings" panose="05000000000000000000" pitchFamily="2" charset="2"/>
                  <a:buNone/>
                </a:pPr>
                <a:r>
                  <a:rPr lang="en-US" altLang="en-US" dirty="0"/>
                  <a:t>If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altLang="en-US" dirty="0"/>
                  <a:t> is continuous 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en-US" dirty="0"/>
                  <a:t>, and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dirty="0"/>
                  <a:t> is continuous 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dirty="0"/>
                  <a:t>, then the composite function     </a:t>
                </a:r>
              </a:p>
              <a:p>
                <a:pPr marL="0" indent="0" eaLnBrk="1" hangingPunct="1"/>
                <a:endParaRPr lang="en-US" altLang="en-US" dirty="0"/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r>
                  <a:rPr lang="en-US" altLang="en-US" dirty="0"/>
                  <a:t>is also continuous 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en-US" dirty="0">
                    <a:solidFill>
                      <a:srgbClr val="FF0000"/>
                    </a:solidFill>
                  </a:rPr>
                  <a:t>.</a:t>
                </a: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endParaRPr lang="en-US" altLang="en-US" dirty="0">
                  <a:solidFill>
                    <a:srgbClr val="FF0000"/>
                  </a:solidFill>
                </a:endParaRPr>
              </a:p>
              <a:p>
                <a:pPr marL="0" indent="0" eaLnBrk="1" hangingPunct="1">
                  <a:buFont typeface="Wingdings" panose="05000000000000000000" pitchFamily="2" charset="2"/>
                  <a:buNone/>
                </a:pPr>
                <a:endParaRPr lang="en-US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435" name="Rectangle 3">
                <a:extLst>
                  <a:ext uri="{FF2B5EF4-FFF2-40B4-BE49-F238E27FC236}">
                    <a16:creationId xmlns:a16="http://schemas.microsoft.com/office/drawing/2014/main" id="{4903931C-E488-49F2-880E-782E6FE21C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3"/>
                <a:stretch>
                  <a:fillRect l="-1900" t="-1964" r="-2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436" name="Object 2">
            <a:extLst>
              <a:ext uri="{FF2B5EF4-FFF2-40B4-BE49-F238E27FC236}">
                <a16:creationId xmlns:a16="http://schemas.microsoft.com/office/drawing/2014/main" id="{DBD7728E-8239-4C47-B85C-CDF2D69E43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95750" y="3009900"/>
          <a:ext cx="10445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7" name="Equation" r:id="rId4" imgW="355292" imgH="203024" progId="Equation.DSMT4">
                  <p:embed/>
                </p:oleObj>
              </mc:Choice>
              <mc:Fallback>
                <p:oleObj name="Equation" r:id="rId4" imgW="355292" imgH="203024" progId="Equation.DSMT4">
                  <p:embed/>
                  <p:pic>
                    <p:nvPicPr>
                      <p:cNvPr id="18436" name="Object 2">
                        <a:extLst>
                          <a:ext uri="{FF2B5EF4-FFF2-40B4-BE49-F238E27FC236}">
                            <a16:creationId xmlns:a16="http://schemas.microsoft.com/office/drawing/2014/main" id="{DBD7728E-8239-4C47-B85C-CDF2D69E43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3009900"/>
                        <a:ext cx="104457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0532B35-1319-43B4-9043-8D18B01D00CF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4187825"/>
          <a:ext cx="7877175" cy="1974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7485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7" marB="4571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4036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30C9BB0-51DD-4946-99E5-0059DD0F6C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Proof</a:t>
            </a:r>
          </a:p>
        </p:txBody>
      </p:sp>
      <p:pic>
        <p:nvPicPr>
          <p:cNvPr id="20483" name="Picture 11">
            <a:extLst>
              <a:ext uri="{FF2B5EF4-FFF2-40B4-BE49-F238E27FC236}">
                <a16:creationId xmlns:a16="http://schemas.microsoft.com/office/drawing/2014/main" id="{7341CF25-86C1-4CF8-9338-7F8309D4A0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2011363"/>
            <a:ext cx="733425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F9CAE13-38C5-4FAE-99CE-EB79B932D1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Preview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AD1DCDB-4DC0-498B-B31E-5E3F883909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588" y="1874838"/>
            <a:ext cx="7696200" cy="3703637"/>
          </a:xfrm>
        </p:spPr>
        <p:txBody>
          <a:bodyPr/>
          <a:lstStyle/>
          <a:p>
            <a:pPr marL="233363" indent="-233363" eaLnBrk="1" hangingPunct="1"/>
            <a:r>
              <a:rPr lang="en-US" altLang="en-US"/>
              <a:t>The (</a:t>
            </a:r>
            <a:r>
              <a:rPr lang="en-US" altLang="en-US">
                <a:latin typeface="MaplePi" panose="02000500070000020004" pitchFamily="2" charset="0"/>
              </a:rPr>
              <a:t>e</a:t>
            </a:r>
            <a:r>
              <a:rPr lang="en-US" altLang="en-US"/>
              <a:t>-</a:t>
            </a:r>
            <a:r>
              <a:rPr lang="en-US" altLang="en-US">
                <a:latin typeface="MaplePi" panose="02000500070000020004" pitchFamily="2" charset="0"/>
              </a:rPr>
              <a:t>d</a:t>
            </a:r>
            <a:r>
              <a:rPr lang="en-US" altLang="en-US"/>
              <a:t>) definition for continuity of functions at a point</a:t>
            </a:r>
          </a:p>
          <a:p>
            <a:pPr marL="233363" indent="-233363" eaLnBrk="1" hangingPunct="1"/>
            <a:r>
              <a:rPr lang="en-US" altLang="en-US"/>
              <a:t>Continuous from the left/right.</a:t>
            </a:r>
          </a:p>
          <a:p>
            <a:pPr marL="233363" indent="-233363" eaLnBrk="1" hangingPunct="1"/>
            <a:r>
              <a:rPr lang="en-US" altLang="en-US"/>
              <a:t>Intermediate Value Theorem.</a:t>
            </a:r>
          </a:p>
          <a:p>
            <a:pPr marL="233363" indent="-233363" eaLnBrk="1" hangingPunct="1"/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85F69CD-B695-49E5-ABA8-39116EA0DB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Intermediate Value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507" name="Rectangle 3">
                <a:extLst>
                  <a:ext uri="{FF2B5EF4-FFF2-40B4-BE49-F238E27FC236}">
                    <a16:creationId xmlns:a16="http://schemas.microsoft.com/office/drawing/2014/main" id="{4B7C8F4D-949B-4C32-8FEF-704FD8C70853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2000" y="1905000"/>
                <a:ext cx="7696200" cy="2289175"/>
              </a:xfrm>
            </p:spPr>
            <p:txBody>
              <a:bodyPr/>
              <a:lstStyle/>
              <a:p>
                <a:pPr eaLnBrk="1" hangingPunct="1"/>
                <a:r>
                  <a:rPr lang="en-US" altLang="en-US" dirty="0"/>
                  <a:t>Suppose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dirty="0"/>
                  <a:t> is continuous on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en-US" dirty="0"/>
                  <a:t> with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)≠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 </m:t>
                    </m:r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is between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altLang="en-US" dirty="0">
                  <a:solidFill>
                    <a:srgbClr val="0066CC"/>
                  </a:solidFill>
                  <a:cs typeface="Arial" panose="020B0604020202020204" pitchFamily="34" charset="0"/>
                </a:endParaRPr>
              </a:p>
              <a:p>
                <a:pPr eaLnBrk="1" hangingPunct="1"/>
                <a:r>
                  <a:rPr lang="en-US" altLang="en-US" dirty="0">
                    <a:cs typeface="Arial" panose="020B0604020202020204" pitchFamily="34" charset="0"/>
                  </a:rPr>
                  <a:t>Then there is a no.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in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such that</a:t>
                </a:r>
              </a:p>
              <a:p>
                <a:pPr algn="ctr" eaLnBrk="1" hangingPunct="1">
                  <a:buFont typeface="Wingdings" panose="050000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r>
                        <a:rPr lang="en-US" altLang="en-US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altLang="en-US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  <m:r>
                        <a:rPr lang="en-US" altLang="en-US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US" altLang="en-US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</m:oMath>
                  </m:oMathPara>
                </a14:m>
                <a:endParaRPr lang="en-US" altLang="en-US" dirty="0">
                  <a:solidFill>
                    <a:srgbClr val="0066CC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507" name="Rectangle 3">
                <a:extLst>
                  <a:ext uri="{FF2B5EF4-FFF2-40B4-BE49-F238E27FC236}">
                    <a16:creationId xmlns:a16="http://schemas.microsoft.com/office/drawing/2014/main" id="{4B7C8F4D-949B-4C32-8FEF-704FD8C708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2000" y="1905000"/>
                <a:ext cx="7696200" cy="2289175"/>
              </a:xfrm>
              <a:blipFill>
                <a:blip r:embed="rId2"/>
                <a:stretch>
                  <a:fillRect l="-792" t="-3467" b="-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818BD2E-1D91-43F6-8BBA-A4DA41EBA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Intermediate Value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1" name="Rectangle 28">
                <a:extLst>
                  <a:ext uri="{FF2B5EF4-FFF2-40B4-BE49-F238E27FC236}">
                    <a16:creationId xmlns:a16="http://schemas.microsoft.com/office/drawing/2014/main" id="{E238E328-0659-4487-8588-AAC369C1E066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96925" y="1704975"/>
                <a:ext cx="7524750" cy="657225"/>
              </a:xfrm>
            </p:spPr>
            <p:txBody>
              <a:bodyPr/>
              <a:lstStyle/>
              <a:p>
                <a:pPr marL="0" indent="0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en-US" sz="2000" dirty="0"/>
                  <a:t>Suppose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000" dirty="0"/>
                  <a:t> is continuous on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sz="2000" i="1" dirty="0" err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000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000" i="1" dirty="0" err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] </m:t>
                    </m:r>
                  </m:oMath>
                </a14:m>
                <a:r>
                  <a:rPr lang="en-US" altLang="en-US" sz="2000" dirty="0"/>
                  <a:t>with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)≠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000" dirty="0"/>
                  <a:t> and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altLang="en-US" sz="2000" dirty="0"/>
                  <a:t> is between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altLang="en-US" sz="2000" dirty="0"/>
                  <a:t>and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en-US" sz="2000" dirty="0"/>
              </a:p>
            </p:txBody>
          </p:sp>
        </mc:Choice>
        <mc:Fallback xmlns="">
          <p:sp>
            <p:nvSpPr>
              <p:cNvPr id="22531" name="Rectangle 28">
                <a:extLst>
                  <a:ext uri="{FF2B5EF4-FFF2-40B4-BE49-F238E27FC236}">
                    <a16:creationId xmlns:a16="http://schemas.microsoft.com/office/drawing/2014/main" id="{E238E328-0659-4487-8588-AAC369C1E0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96925" y="1704975"/>
                <a:ext cx="7524750" cy="657225"/>
              </a:xfrm>
              <a:blipFill>
                <a:blip r:embed="rId2"/>
                <a:stretch>
                  <a:fillRect l="-891" t="-9259" b="-14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532" name="Object 1">
            <a:extLst>
              <a:ext uri="{FF2B5EF4-FFF2-40B4-BE49-F238E27FC236}">
                <a16:creationId xmlns:a16="http://schemas.microsoft.com/office/drawing/2014/main" id="{68193F8C-81A4-4A4D-8B7D-BAE5EB54818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09" t="-5577" r="-3543" b="-336"/>
          <a:stretch>
            <a:fillRect/>
          </a:stretch>
        </p:blipFill>
        <p:spPr bwMode="auto">
          <a:xfrm>
            <a:off x="2551113" y="2303463"/>
            <a:ext cx="41687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499FE55-0E44-4280-B4E2-D890DAD56B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Intermediate Value Theorem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AFB6DC4-C96F-42FE-B222-577850CEC1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696200" cy="3355975"/>
          </a:xfrm>
        </p:spPr>
        <p:txBody>
          <a:bodyPr/>
          <a:lstStyle/>
          <a:p>
            <a:pPr eaLnBrk="1" hangingPunct="1"/>
            <a:r>
              <a:rPr lang="en-US" altLang="en-US"/>
              <a:t>There are usually two type of proofs.</a:t>
            </a:r>
          </a:p>
          <a:p>
            <a:pPr lvl="1" eaLnBrk="1" hangingPunct="1"/>
            <a:r>
              <a:rPr lang="en-US" altLang="en-US"/>
              <a:t>Use sequences</a:t>
            </a:r>
          </a:p>
          <a:p>
            <a:pPr lvl="1" eaLnBrk="1" hangingPunct="1"/>
            <a:r>
              <a:rPr lang="en-US" altLang="en-US"/>
              <a:t>Use contradictions to argue that 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                            and </a:t>
            </a:r>
          </a:p>
          <a:p>
            <a:pPr eaLnBrk="1" hangingPunct="1"/>
            <a:r>
              <a:rPr lang="en-US" altLang="en-US"/>
              <a:t>We will come back to the proofs in next class</a:t>
            </a:r>
            <a:endParaRPr lang="en-US" altLang="en-US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3556" name="Object 2">
            <a:extLst>
              <a:ext uri="{FF2B5EF4-FFF2-40B4-BE49-F238E27FC236}">
                <a16:creationId xmlns:a16="http://schemas.microsoft.com/office/drawing/2014/main" id="{50145CBB-163D-4A90-8EBC-6177E056DE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1125" y="3452813"/>
          <a:ext cx="102076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3" imgW="634725" imgH="253890" progId="Equation.DSMT4">
                  <p:embed/>
                </p:oleObj>
              </mc:Choice>
              <mc:Fallback>
                <p:oleObj name="Equation" r:id="rId3" imgW="634725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3452813"/>
                        <a:ext cx="1020763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3">
            <a:extLst>
              <a:ext uri="{FF2B5EF4-FFF2-40B4-BE49-F238E27FC236}">
                <a16:creationId xmlns:a16="http://schemas.microsoft.com/office/drawing/2014/main" id="{DFB52D75-439A-40A6-84F1-9E9A8B697B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7713" y="3451225"/>
          <a:ext cx="1020762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5" imgW="634725" imgH="253890" progId="Equation.DSMT4">
                  <p:embed/>
                </p:oleObj>
              </mc:Choice>
              <mc:Fallback>
                <p:oleObj name="Equation" r:id="rId5" imgW="634725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3451225"/>
                        <a:ext cx="1020762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9F43C5B-366B-4FE1-B952-C9CC515161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Applications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579" name="Rectangle 3">
                <a:extLst>
                  <a:ext uri="{FF2B5EF4-FFF2-40B4-BE49-F238E27FC236}">
                    <a16:creationId xmlns:a16="http://schemas.microsoft.com/office/drawing/2014/main" id="{FA857E2A-36F0-43B5-8415-3DC1599FCF47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2000" y="1905000"/>
                <a:ext cx="7696200" cy="2065338"/>
              </a:xfrm>
            </p:spPr>
            <p:txBody>
              <a:bodyPr/>
              <a:lstStyle/>
              <a:p>
                <a:pPr eaLnBrk="1" hangingPunct="1"/>
                <a:r>
                  <a:rPr lang="en-US" altLang="en-US" dirty="0"/>
                  <a:t>Use to prove other theorems</a:t>
                </a:r>
                <a:endParaRPr lang="en-US" altLang="en-US" dirty="0">
                  <a:solidFill>
                    <a:srgbClr val="0066CC"/>
                  </a:solidFill>
                  <a:cs typeface="Arial" panose="020B0604020202020204" pitchFamily="34" charset="0"/>
                </a:endParaRPr>
              </a:p>
              <a:p>
                <a:pPr eaLnBrk="1" hangingPunct="1"/>
                <a:r>
                  <a:rPr lang="en-US" altLang="en-US" dirty="0">
                    <a:cs typeface="Arial" panose="020B0604020202020204" pitchFamily="34" charset="0"/>
                  </a:rPr>
                  <a:t>Use to estimate the roots of equations</a:t>
                </a:r>
              </a:p>
              <a:p>
                <a:pPr lvl="1" eaLnBrk="1" hangingPunct="1"/>
                <a:r>
                  <a:rPr lang="en-US" altLang="en-US" dirty="0">
                    <a:solidFill>
                      <a:srgbClr val="0066CC"/>
                    </a:solidFill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altLang="en-US" dirty="0">
                    <a:solidFill>
                      <a:srgbClr val="0066CC"/>
                    </a:solidFill>
                    <a:cs typeface="Arial" panose="020B0604020202020204" pitchFamily="34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altLang="en-US" i="1" dirty="0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)=0</m:t>
                    </m:r>
                  </m:oMath>
                </a14:m>
                <a:endParaRPr lang="en-US" altLang="en-US" dirty="0">
                  <a:solidFill>
                    <a:srgbClr val="FF3399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579" name="Rectangle 3">
                <a:extLst>
                  <a:ext uri="{FF2B5EF4-FFF2-40B4-BE49-F238E27FC236}">
                    <a16:creationId xmlns:a16="http://schemas.microsoft.com/office/drawing/2014/main" id="{FA857E2A-36F0-43B5-8415-3DC1599FCF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2000" y="1905000"/>
                <a:ext cx="7696200" cy="2065338"/>
              </a:xfrm>
              <a:blipFill>
                <a:blip r:embed="rId2"/>
                <a:stretch>
                  <a:fillRect l="-792" t="-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97F65A8-2011-42FE-BBB3-BBFBB7C878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Applications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603" name="Rectangle 26">
                <a:extLst>
                  <a:ext uri="{FF2B5EF4-FFF2-40B4-BE49-F238E27FC236}">
                    <a16:creationId xmlns:a16="http://schemas.microsoft.com/office/drawing/2014/main" id="{4A589591-EEC5-4A47-A750-C32B57206546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2000" y="1905000"/>
                <a:ext cx="8126413" cy="1165225"/>
              </a:xfrm>
            </p:spPr>
            <p:txBody>
              <a:bodyPr/>
              <a:lstStyle/>
              <a:p>
                <a:pPr eaLnBrk="1" hangingPunct="1"/>
                <a:r>
                  <a:rPr lang="en-US" altLang="en-US" sz="2800" dirty="0"/>
                  <a:t>Suppose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800" dirty="0"/>
                  <a:t> is continuous on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en-US" sz="2800" dirty="0">
                    <a:solidFill>
                      <a:srgbClr val="0066CC"/>
                    </a:solidFill>
                  </a:rPr>
                  <a:t> </a:t>
                </a:r>
                <a:r>
                  <a:rPr lang="en-US" altLang="en-US" sz="2800" dirty="0"/>
                  <a:t>and that </a:t>
                </a:r>
                <a:r>
                  <a:rPr lang="en-US" altLang="en-US" sz="2800" dirty="0">
                    <a:solidFill>
                      <a:srgbClr val="0066CC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,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 are with different signs</a:t>
                </a:r>
              </a:p>
              <a:p>
                <a:pPr eaLnBrk="1" hangingPunct="1"/>
                <a:r>
                  <a:rPr lang="en-US" altLang="en-US" sz="2800" dirty="0"/>
                  <a:t>Then there is a no.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altLang="en-US" sz="2800" dirty="0"/>
                  <a:t> in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 such that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endParaRPr lang="en-US" altLang="en-US" sz="2800" dirty="0">
                  <a:solidFill>
                    <a:srgbClr val="0066CC"/>
                  </a:solidFill>
                </a:endParaRPr>
              </a:p>
            </p:txBody>
          </p:sp>
        </mc:Choice>
        <mc:Fallback xmlns="">
          <p:sp>
            <p:nvSpPr>
              <p:cNvPr id="25603" name="Rectangle 26">
                <a:extLst>
                  <a:ext uri="{FF2B5EF4-FFF2-40B4-BE49-F238E27FC236}">
                    <a16:creationId xmlns:a16="http://schemas.microsoft.com/office/drawing/2014/main" id="{4A589591-EEC5-4A47-A750-C32B572065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2000" y="1905000"/>
                <a:ext cx="8126413" cy="1165225"/>
              </a:xfrm>
              <a:blipFill>
                <a:blip r:embed="rId2"/>
                <a:stretch>
                  <a:fillRect l="-600" t="-5759" b="-39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604" name="Picture 6">
            <a:extLst>
              <a:ext uri="{FF2B5EF4-FFF2-40B4-BE49-F238E27FC236}">
                <a16:creationId xmlns:a16="http://schemas.microsoft.com/office/drawing/2014/main" id="{31A9F7A1-F973-408F-BB74-ABDA15783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3409950"/>
            <a:ext cx="3349625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97F65A8-2011-42FE-BBB3-BBFBB7C878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Analysis/Proof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603" name="Rectangle 26">
                <a:extLst>
                  <a:ext uri="{FF2B5EF4-FFF2-40B4-BE49-F238E27FC236}">
                    <a16:creationId xmlns:a16="http://schemas.microsoft.com/office/drawing/2014/main" id="{4A589591-EEC5-4A47-A750-C32B57206546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2000" y="1905000"/>
                <a:ext cx="8126413" cy="1165225"/>
              </a:xfrm>
            </p:spPr>
            <p:txBody>
              <a:bodyPr/>
              <a:lstStyle/>
              <a:p>
                <a:pPr eaLnBrk="1" hangingPunct="1"/>
                <a:r>
                  <a:rPr lang="en-US" altLang="en-US" sz="2800" dirty="0"/>
                  <a:t>Suppose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800" dirty="0"/>
                  <a:t> is continuous on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en-US" sz="2800" dirty="0">
                    <a:solidFill>
                      <a:srgbClr val="0066CC"/>
                    </a:solidFill>
                  </a:rPr>
                  <a:t> </a:t>
                </a:r>
                <a:r>
                  <a:rPr lang="en-US" altLang="en-US" sz="2800" dirty="0"/>
                  <a:t>and that </a:t>
                </a:r>
                <a:r>
                  <a:rPr lang="en-US" altLang="en-US" sz="2800" dirty="0">
                    <a:solidFill>
                      <a:srgbClr val="0066CC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,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 are with different signs</a:t>
                </a:r>
              </a:p>
              <a:p>
                <a:pPr eaLnBrk="1" hangingPunct="1"/>
                <a:r>
                  <a:rPr lang="en-US" altLang="en-US" sz="2800" dirty="0"/>
                  <a:t>Then there is a no.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altLang="en-US" sz="2800" dirty="0"/>
                  <a:t> in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 such that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endParaRPr lang="en-US" altLang="en-US" sz="2800" dirty="0">
                  <a:solidFill>
                    <a:srgbClr val="0066CC"/>
                  </a:solidFill>
                </a:endParaRPr>
              </a:p>
            </p:txBody>
          </p:sp>
        </mc:Choice>
        <mc:Fallback xmlns="">
          <p:sp>
            <p:nvSpPr>
              <p:cNvPr id="25603" name="Rectangle 26">
                <a:extLst>
                  <a:ext uri="{FF2B5EF4-FFF2-40B4-BE49-F238E27FC236}">
                    <a16:creationId xmlns:a16="http://schemas.microsoft.com/office/drawing/2014/main" id="{4A589591-EEC5-4A47-A750-C32B572065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2000" y="1905000"/>
                <a:ext cx="8126413" cy="1165225"/>
              </a:xfrm>
              <a:blipFill>
                <a:blip r:embed="rId2"/>
                <a:stretch>
                  <a:fillRect l="-600" t="-5759" b="-39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604" name="Picture 6">
            <a:extLst>
              <a:ext uri="{FF2B5EF4-FFF2-40B4-BE49-F238E27FC236}">
                <a16:creationId xmlns:a16="http://schemas.microsoft.com/office/drawing/2014/main" id="{31A9F7A1-F973-408F-BB74-ABDA15783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3409950"/>
            <a:ext cx="3349625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02732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CBF1C38B-92E9-438F-953B-D4BE60740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Note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94E09037-1105-4849-939E-50D3C51B4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We are going to call both of these results as IVT.</a:t>
            </a:r>
          </a:p>
          <a:p>
            <a:r>
              <a:rPr lang="en-US" altLang="en-US"/>
              <a:t>In fact, we can prove one result as the consequence of the other result (HW)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A0165216-A0D4-4C8C-A8C8-9E873DDE7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3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D174BB57-709A-48D1-A0F9-749631C3D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19224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Show that there is a root of the equation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between 1 and 2.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883BCA98-1869-4FA7-99D8-8845CC4DA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8677" name="Object 1">
            <a:extLst>
              <a:ext uri="{FF2B5EF4-FFF2-40B4-BE49-F238E27FC236}">
                <a16:creationId xmlns:a16="http://schemas.microsoft.com/office/drawing/2014/main" id="{560765AD-50AF-47E8-AB2E-5D9C5706E8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0575" y="2517775"/>
          <a:ext cx="308451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4" name="Equation" r:id="rId3" imgW="1333500" imgH="203200" progId="Equation.DSMT4">
                  <p:embed/>
                </p:oleObj>
              </mc:Choice>
              <mc:Fallback>
                <p:oleObj name="Equation" r:id="rId3" imgW="1333500" imgH="203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575" y="2517775"/>
                        <a:ext cx="3084513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D847E7BD-68DD-4261-835E-E75691FCD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71D3AC5D-F1C5-4806-891E-FC836E3D0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19224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Show that there is a root of the equation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between 1 and 2.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90AB1E26-C609-41D0-8FDE-72D7B313F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9701" name="Object 1">
            <a:extLst>
              <a:ext uri="{FF2B5EF4-FFF2-40B4-BE49-F238E27FC236}">
                <a16:creationId xmlns:a16="http://schemas.microsoft.com/office/drawing/2014/main" id="{B9EACC90-C0EF-4D86-BA3E-4ED3D2C12E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0575" y="2517775"/>
          <a:ext cx="308451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4" name="Equation" r:id="rId3" imgW="1333500" imgH="203200" progId="Equation.DSMT4">
                  <p:embed/>
                </p:oleObj>
              </mc:Choice>
              <mc:Fallback>
                <p:oleObj name="Equation" r:id="rId3" imgW="1333500" imgH="203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575" y="2517775"/>
                        <a:ext cx="3084513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13805FD-18D2-496E-AF92-06CBF6764F3A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792538"/>
          <a:ext cx="7877175" cy="2370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7013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849E02F3-3FE3-46F6-A8FD-8E5D01BC5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Solution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F7599C29-2C09-4861-A6D4-C7696688D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19224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Show that there is a root of the equation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between 1 and 2.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A9883D6C-C573-4218-8D29-59B4D4159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0725" name="Object 1">
            <a:extLst>
              <a:ext uri="{FF2B5EF4-FFF2-40B4-BE49-F238E27FC236}">
                <a16:creationId xmlns:a16="http://schemas.microsoft.com/office/drawing/2014/main" id="{6842146C-0011-49F7-AE69-98136DC79D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0575" y="2517775"/>
          <a:ext cx="308451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3" imgW="1333500" imgH="203200" progId="Equation.DSMT4">
                  <p:embed/>
                </p:oleObj>
              </mc:Choice>
              <mc:Fallback>
                <p:oleObj name="Equation" r:id="rId3" imgW="1333500" imgH="203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575" y="2517775"/>
                        <a:ext cx="3084513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D18C2F-D81A-40BE-9223-38BB28CAC72D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792538"/>
          <a:ext cx="7877175" cy="2370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7013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570E9A-EC8A-4A6D-8E77-9C459D35B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68591CF3-CF0A-4575-943D-3A40EFA2A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Section 2.2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6A8800B-8BCB-4F57-815B-ACBF41DACE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Recall: Definition</a:t>
            </a:r>
          </a:p>
        </p:txBody>
      </p:sp>
      <p:sp>
        <p:nvSpPr>
          <p:cNvPr id="6147" name="AutoShape 6">
            <a:extLst>
              <a:ext uri="{FF2B5EF4-FFF2-40B4-BE49-F238E27FC236}">
                <a16:creationId xmlns:a16="http://schemas.microsoft.com/office/drawing/2014/main" id="{95937685-17EF-4F26-B51F-A37CEC5E0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6950" y="5407025"/>
            <a:ext cx="1276350" cy="8509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pic>
        <p:nvPicPr>
          <p:cNvPr id="6148" name="Picture 3">
            <a:extLst>
              <a:ext uri="{FF2B5EF4-FFF2-40B4-BE49-F238E27FC236}">
                <a16:creationId xmlns:a16="http://schemas.microsoft.com/office/drawing/2014/main" id="{04A0FEEB-9963-49E4-859F-969AE54E83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75" y="2378075"/>
            <a:ext cx="81534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02CC7-A5D8-4A44-AE55-BFDCDCAFC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Arranged Marriage and Continuity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7FFA-6B80-48F7-9024-35830A284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197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E3029F36-15CE-439E-BE95-37AA63E5D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</a:t>
            </a:r>
            <a:r>
              <a:rPr lang="en-US" altLang="en-US">
                <a:latin typeface="MaplePi" panose="02000500070000020004" pitchFamily="2" charset="0"/>
              </a:rPr>
              <a:t>e</a:t>
            </a:r>
            <a:r>
              <a:rPr lang="en-US" altLang="en-US"/>
              <a:t>-</a:t>
            </a:r>
            <a:r>
              <a:rPr lang="en-US" altLang="en-US">
                <a:latin typeface="MaplePi" panose="02000500070000020004" pitchFamily="2" charset="0"/>
              </a:rPr>
              <a:t>d </a:t>
            </a:r>
            <a:r>
              <a:rPr lang="en-US" altLang="en-US"/>
              <a:t>Definition</a:t>
            </a:r>
          </a:p>
        </p:txBody>
      </p:sp>
      <p:pic>
        <p:nvPicPr>
          <p:cNvPr id="7171" name="Picture 5">
            <a:extLst>
              <a:ext uri="{FF2B5EF4-FFF2-40B4-BE49-F238E27FC236}">
                <a16:creationId xmlns:a16="http://schemas.microsoft.com/office/drawing/2014/main" id="{430A2BCC-2833-4AFB-BCB1-1EE87C0228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3216275"/>
            <a:ext cx="33909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7">
            <a:extLst>
              <a:ext uri="{FF2B5EF4-FFF2-40B4-BE49-F238E27FC236}">
                <a16:creationId xmlns:a16="http://schemas.microsoft.com/office/drawing/2014/main" id="{C7EAB55B-142B-4B96-9334-6460E0636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2228850"/>
            <a:ext cx="812482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173" name="Straight Connector 2">
            <a:extLst>
              <a:ext uri="{FF2B5EF4-FFF2-40B4-BE49-F238E27FC236}">
                <a16:creationId xmlns:a16="http://schemas.microsoft.com/office/drawing/2014/main" id="{E5569403-6281-412D-933B-071634637FC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71688" y="3844925"/>
            <a:ext cx="9525" cy="6985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558251A1-2306-4364-8683-C2CB48BB5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1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60639B0A-45FA-4DF9-8CE4-AD0F54086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12334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Use the </a:t>
            </a:r>
            <a:r>
              <a:rPr lang="en-US" altLang="en-US">
                <a:latin typeface="MaplePi" panose="02000500070000020004" pitchFamily="2" charset="0"/>
              </a:rPr>
              <a:t>e</a:t>
            </a:r>
            <a:r>
              <a:rPr lang="en-US" altLang="en-US"/>
              <a:t>-</a:t>
            </a:r>
            <a:r>
              <a:rPr lang="en-US" altLang="en-US">
                <a:latin typeface="MaplePi" panose="02000500070000020004" pitchFamily="2" charset="0"/>
              </a:rPr>
              <a:t>d</a:t>
            </a:r>
            <a:r>
              <a:rPr lang="en-US" altLang="en-US"/>
              <a:t> definition to prove that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is continuous at 2.  </a:t>
            </a:r>
          </a:p>
        </p:txBody>
      </p:sp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F4F9B823-7733-4102-9230-464A2576AA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8475" y="1858963"/>
          <a:ext cx="1589088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647419" imgH="253890" progId="Equation.DSMT4">
                  <p:embed/>
                </p:oleObj>
              </mc:Choice>
              <mc:Fallback>
                <p:oleObj name="Equation" r:id="rId3" imgW="647419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5" y="1858963"/>
                        <a:ext cx="1589088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28E6F24A-5ED8-41BF-8C64-A54A32D64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5B4D2F59-B85C-449B-A72E-250A13CE5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12334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Use the </a:t>
            </a:r>
            <a:r>
              <a:rPr lang="en-US" altLang="en-US">
                <a:latin typeface="MaplePi" panose="02000500070000020004" pitchFamily="2" charset="0"/>
              </a:rPr>
              <a:t>e</a:t>
            </a:r>
            <a:r>
              <a:rPr lang="en-US" altLang="en-US"/>
              <a:t>-</a:t>
            </a:r>
            <a:r>
              <a:rPr lang="en-US" altLang="en-US">
                <a:latin typeface="MaplePi" panose="02000500070000020004" pitchFamily="2" charset="0"/>
              </a:rPr>
              <a:t>d</a:t>
            </a:r>
            <a:r>
              <a:rPr lang="en-US" altLang="en-US"/>
              <a:t> definition to prove that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is continuous at 2.  </a:t>
            </a:r>
          </a:p>
        </p:txBody>
      </p:sp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9ADF8656-0224-4F13-981B-15CE0C6CA7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8475" y="1858963"/>
          <a:ext cx="1589088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" imgW="647419" imgH="253890" progId="Equation.DSMT4">
                  <p:embed/>
                </p:oleObj>
              </mc:Choice>
              <mc:Fallback>
                <p:oleObj name="Equation" r:id="rId3" imgW="647419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5" y="1858963"/>
                        <a:ext cx="1589088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3F99F34-2893-40F8-9DE8-399AE797F7BC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228975"/>
          <a:ext cx="7877175" cy="2933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337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70025C0-9CFC-4256-9D8A-2E4A9C3DA7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Continuous on an Open Interval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B3BB0FB9-B033-44B6-9007-1556C0D5BF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9300" y="1905000"/>
                <a:ext cx="7708900" cy="174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20000"/>
                  </a:spcBef>
                  <a:buClr>
                    <a:schemeClr val="bg2"/>
                  </a:buClr>
                  <a:buSzPct val="70000"/>
                  <a:defRPr/>
                </a:pPr>
                <a:r>
                  <a:rPr lang="en-US" sz="3100" b="0" kern="0" dirty="0">
                    <a:solidFill>
                      <a:schemeClr val="tx1"/>
                    </a:solidFill>
                    <a:latin typeface="+mn-lt"/>
                  </a:rPr>
                  <a:t>A function </a:t>
                </a:r>
                <a14:m>
                  <m:oMath xmlns:m="http://schemas.openxmlformats.org/officeDocument/2006/math">
                    <m:r>
                      <a:rPr lang="en-US" sz="3100" b="0" i="1" kern="0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3100" b="0" kern="0" dirty="0">
                    <a:solidFill>
                      <a:schemeClr val="tx1"/>
                    </a:solidFill>
                    <a:latin typeface="+mn-lt"/>
                  </a:rPr>
                  <a:t> is continuous on an </a:t>
                </a:r>
                <a:r>
                  <a:rPr lang="en-US" sz="3100" b="0" kern="0" dirty="0">
                    <a:solidFill>
                      <a:srgbClr val="0066CC"/>
                    </a:solidFill>
                    <a:latin typeface="+mn-lt"/>
                  </a:rPr>
                  <a:t>open interval</a:t>
                </a:r>
                <a:r>
                  <a:rPr lang="en-US" sz="3100" b="0" kern="0" dirty="0">
                    <a:solidFill>
                      <a:schemeClr val="tx1"/>
                    </a:solidFill>
                    <a:latin typeface="+mn-lt"/>
                  </a:rPr>
                  <a:t>  if it is continuous at every number of the interval.</a:t>
                </a:r>
              </a:p>
              <a:p>
                <a:pPr marL="342900" indent="-342900" algn="l">
                  <a:spcBef>
                    <a:spcPct val="20000"/>
                  </a:spcBef>
                  <a:buClr>
                    <a:schemeClr val="bg2"/>
                  </a:buClr>
                  <a:buSzPct val="70000"/>
                  <a:buFont typeface="Wingdings" pitchFamily="2" charset="2"/>
                  <a:buChar char="l"/>
                  <a:defRPr/>
                </a:pPr>
                <a:endParaRPr lang="en-US" sz="3100" b="0" kern="0" dirty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B3BB0FB9-B033-44B6-9007-1556C0D5BF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9300" y="1905000"/>
                <a:ext cx="7708900" cy="1741488"/>
              </a:xfrm>
              <a:prstGeom prst="rect">
                <a:avLst/>
              </a:prstGeom>
              <a:blipFill>
                <a:blip r:embed="rId2"/>
                <a:stretch>
                  <a:fillRect l="-1976" t="-4561" r="-110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300" b="1" i="0" u="none" strike="noStrike" cap="none" normalizeH="0" baseline="0" smtClean="0">
            <a:ln>
              <a:noFill/>
            </a:ln>
            <a:solidFill>
              <a:srgbClr val="FF6600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300" b="1" i="0" u="none" strike="noStrike" cap="none" normalizeH="0" baseline="0" smtClean="0">
            <a:ln>
              <a:noFill/>
            </a:ln>
            <a:solidFill>
              <a:srgbClr val="FF6600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2049</TotalTime>
  <Words>646</Words>
  <Application>Microsoft Office PowerPoint</Application>
  <PresentationFormat>On-screen Show (4:3)</PresentationFormat>
  <Paragraphs>95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Arial Black</vt:lpstr>
      <vt:lpstr>Cambria Math</vt:lpstr>
      <vt:lpstr>Comic Sans MS</vt:lpstr>
      <vt:lpstr>MaplePi</vt:lpstr>
      <vt:lpstr>Times New Roman</vt:lpstr>
      <vt:lpstr>Wingdings</vt:lpstr>
      <vt:lpstr>Studio</vt:lpstr>
      <vt:lpstr>Equation</vt:lpstr>
      <vt:lpstr>MAT 3749 Introduction to Analysis</vt:lpstr>
      <vt:lpstr>Preview</vt:lpstr>
      <vt:lpstr>References</vt:lpstr>
      <vt:lpstr>Recall: Definition</vt:lpstr>
      <vt:lpstr>Arranged Marriage and Continuity</vt:lpstr>
      <vt:lpstr>The e-d Definition</vt:lpstr>
      <vt:lpstr>Example 1</vt:lpstr>
      <vt:lpstr>Analysis</vt:lpstr>
      <vt:lpstr>Continuous on an Open Interval</vt:lpstr>
      <vt:lpstr>Example 2</vt:lpstr>
      <vt:lpstr>Analysis</vt:lpstr>
      <vt:lpstr>What if …</vt:lpstr>
      <vt:lpstr>Continuous from the Left</vt:lpstr>
      <vt:lpstr>Continuous on an Interval</vt:lpstr>
      <vt:lpstr>Common Continuous Functions</vt:lpstr>
      <vt:lpstr>Combinations of Continuous Functions</vt:lpstr>
      <vt:lpstr>Combinations of Continuous Functions</vt:lpstr>
      <vt:lpstr>Analysis</vt:lpstr>
      <vt:lpstr>Proof</vt:lpstr>
      <vt:lpstr>Intermediate Value Theorem</vt:lpstr>
      <vt:lpstr>Intermediate Value Theorem</vt:lpstr>
      <vt:lpstr>Intermediate Value Theorem</vt:lpstr>
      <vt:lpstr>Applications</vt:lpstr>
      <vt:lpstr>Applications</vt:lpstr>
      <vt:lpstr>Analysis/Proof</vt:lpstr>
      <vt:lpstr>Note</vt:lpstr>
      <vt:lpstr>Example 3</vt:lpstr>
      <vt:lpstr>Analysis</vt:lpstr>
      <vt:lpstr>Solution</vt:lpstr>
    </vt:vector>
  </TitlesOfParts>
  <Company>Seattle Pacific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MAT1225</dc:title>
  <dc:creator>bradg</dc:creator>
  <cp:lastModifiedBy>Lau, Wai (Mathematics)</cp:lastModifiedBy>
  <cp:revision>223</cp:revision>
  <dcterms:created xsi:type="dcterms:W3CDTF">2002-09-24T20:57:52Z</dcterms:created>
  <dcterms:modified xsi:type="dcterms:W3CDTF">2020-10-14T17:55:19Z</dcterms:modified>
</cp:coreProperties>
</file>